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9240" cy="1142640"/>
          </a:xfrm>
          <a:prstGeom prst="rect">
            <a:avLst/>
          </a:prstGeom>
        </p:spPr>
        <p:txBody>
          <a:bodyPr anchor="ctr"/>
          <a:p>
            <a:pPr algn="ctr"/>
            <a:r>
              <a:rPr lang="de-DE" sz="4400">
                <a:solidFill>
                  <a:srgbClr val="000000"/>
                </a:solidFill>
                <a:latin typeface="Calibri"/>
              </a:rPr>
              <a:t>Klicken Sie, um das Format des Titeltextes zu bearbeitenTitelmasterformat durch Klicken bearbeiten</a:t>
            </a:r>
            <a:endParaRPr/>
          </a:p>
        </p:txBody>
      </p:sp>
      <p:sp>
        <p:nvSpPr>
          <p:cNvPr id="1"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de-DE">
                <a:solidFill>
                  <a:srgbClr val="000000"/>
                </a:solidFill>
                <a:latin typeface="Calibri"/>
              </a:rPr>
              <a:t>Klicken Sie, um die Formate des Gliederungstextes zu bearbeiten</a:t>
            </a:r>
            <a:endParaRPr/>
          </a:p>
          <a:p>
            <a:pPr lvl="1">
              <a:buSzPct val="45000"/>
              <a:buFont typeface="StarSymbol"/>
              <a:buChar char=""/>
            </a:pPr>
            <a:r>
              <a:rPr lang="de-DE">
                <a:solidFill>
                  <a:srgbClr val="000000"/>
                </a:solidFill>
                <a:latin typeface="Calibri"/>
              </a:rPr>
              <a:t>Zweite Gliederungsebene</a:t>
            </a:r>
            <a:endParaRPr/>
          </a:p>
          <a:p>
            <a:pPr lvl="2">
              <a:buSzPct val="75000"/>
              <a:buFont typeface="StarSymbol"/>
              <a:buChar char=""/>
            </a:pPr>
            <a:r>
              <a:rPr lang="de-DE">
                <a:solidFill>
                  <a:srgbClr val="000000"/>
                </a:solidFill>
                <a:latin typeface="Calibri"/>
              </a:rPr>
              <a:t>Dritte Gliederungsebene</a:t>
            </a:r>
            <a:endParaRPr/>
          </a:p>
          <a:p>
            <a:pPr lvl="3">
              <a:buSzPct val="45000"/>
              <a:buFont typeface="StarSymbol"/>
              <a:buChar char=""/>
            </a:pPr>
            <a:r>
              <a:rPr lang="de-DE">
                <a:solidFill>
                  <a:srgbClr val="000000"/>
                </a:solidFill>
                <a:latin typeface="Calibri"/>
              </a:rPr>
              <a:t>Vierte Gliederungsebene</a:t>
            </a:r>
            <a:endParaRPr/>
          </a:p>
          <a:p>
            <a:pPr lvl="4">
              <a:buSzPct val="75000"/>
              <a:buFont typeface="StarSymbol"/>
              <a:buChar char=""/>
            </a:pPr>
            <a:r>
              <a:rPr lang="de-DE">
                <a:solidFill>
                  <a:srgbClr val="000000"/>
                </a:solidFill>
                <a:latin typeface="Calibri"/>
              </a:rPr>
              <a:t>Fünfte Gliederungsebene</a:t>
            </a:r>
            <a:endParaRPr/>
          </a:p>
          <a:p>
            <a:pPr lvl="5">
              <a:buSzPct val="45000"/>
              <a:buFont typeface="StarSymbol"/>
              <a:buChar char=""/>
            </a:pPr>
            <a:r>
              <a:rPr lang="de-DE">
                <a:solidFill>
                  <a:srgbClr val="000000"/>
                </a:solidFill>
                <a:latin typeface="Calibri"/>
              </a:rPr>
              <a:t>Sechste Gliederungsebene</a:t>
            </a:r>
            <a:endParaRPr/>
          </a:p>
          <a:p>
            <a:pPr lvl="6">
              <a:buSzPct val="45000"/>
              <a:buFont typeface="StarSymbol"/>
              <a:buChar char=""/>
            </a:pPr>
            <a:r>
              <a:rPr lang="de-DE">
                <a:solidFill>
                  <a:srgbClr val="000000"/>
                </a:solidFill>
                <a:latin typeface="Calibri"/>
              </a:rPr>
              <a:t>Siebente Gliederungsebene</a:t>
            </a:r>
            <a:endParaRPr/>
          </a:p>
          <a:p>
            <a:pPr lvl="7">
              <a:buSzPct val="45000"/>
              <a:buFont typeface="StarSymbol"/>
              <a:buChar char=""/>
            </a:pPr>
            <a:r>
              <a:rPr lang="de-DE">
                <a:solidFill>
                  <a:srgbClr val="000000"/>
                </a:solidFill>
                <a:latin typeface="Calibri"/>
              </a:rPr>
              <a:t>Achte Gliederungsebene</a:t>
            </a:r>
            <a:endParaRPr/>
          </a:p>
          <a:p>
            <a:r>
              <a:rPr lang="de-DE">
                <a:solidFill>
                  <a:srgbClr val="000000"/>
                </a:solidFill>
                <a:latin typeface="Calibri"/>
              </a:rPr>
              <a:t>Neunte GliederungsebeneTextmasterformate durch Klicken bearbeiten</a:t>
            </a:r>
            <a:endParaRPr/>
          </a:p>
          <a:p>
            <a:r>
              <a:rPr lang="de-DE">
                <a:solidFill>
                  <a:srgbClr val="000000"/>
                </a:solidFill>
                <a:latin typeface="Calibri"/>
              </a:rPr>
              <a:t>Zweite Ebene</a:t>
            </a:r>
            <a:endParaRPr/>
          </a:p>
          <a:p>
            <a:r>
              <a:rPr lang="de-DE">
                <a:solidFill>
                  <a:srgbClr val="000000"/>
                </a:solidFill>
                <a:latin typeface="Calibri"/>
              </a:rPr>
              <a:t>Dritte Ebene</a:t>
            </a:r>
            <a:endParaRPr/>
          </a:p>
          <a:p>
            <a:r>
              <a:rPr lang="de-DE">
                <a:solidFill>
                  <a:srgbClr val="000000"/>
                </a:solidFill>
                <a:latin typeface="Calibri"/>
              </a:rPr>
              <a:t>Vierte Ebene</a:t>
            </a:r>
            <a:endParaRPr/>
          </a:p>
          <a:p>
            <a:r>
              <a:rPr lang="de-DE">
                <a:solidFill>
                  <a:srgbClr val="000000"/>
                </a:solidFill>
                <a:latin typeface="Calibri"/>
              </a:rPr>
              <a:t>Fünfte Ebene</a:t>
            </a:r>
            <a:endParaRPr/>
          </a:p>
        </p:txBody>
      </p:sp>
      <p:sp>
        <p:nvSpPr>
          <p:cNvPr id="2" name="PlaceHolder 3"/>
          <p:cNvSpPr>
            <a:spLocks noGrp="1"/>
          </p:cNvSpPr>
          <p:nvPr>
            <p:ph type="dt"/>
          </p:nvPr>
        </p:nvSpPr>
        <p:spPr>
          <a:xfrm>
            <a:off x="0" y="0"/>
            <a:ext cx="360" cy="360"/>
          </a:xfrm>
          <a:prstGeom prst="rect">
            <a:avLst/>
          </a:prstGeom>
        </p:spPr>
        <p:txBody>
          <a:bodyPr bIns="45000" lIns="90000" rIns="90000" tIns="45000"/>
          <a:p>
            <a:r>
              <a:rPr lang="de-DE">
                <a:solidFill>
                  <a:srgbClr val="000000"/>
                </a:solidFill>
                <a:latin typeface="Calibri"/>
              </a:rPr>
              <a:t>24.04.12</a:t>
            </a:r>
            <a:endParaRPr/>
          </a:p>
        </p:txBody>
      </p:sp>
      <p:sp>
        <p:nvSpPr>
          <p:cNvPr id="3" name="PlaceHolder 4"/>
          <p:cNvSpPr>
            <a:spLocks noGrp="1"/>
          </p:cNvSpPr>
          <p:nvPr>
            <p:ph type="ftr"/>
          </p:nvPr>
        </p:nvSpPr>
        <p:spPr>
          <a:xfrm>
            <a:off x="0" y="0"/>
            <a:ext cx="360" cy="360"/>
          </a:xfrm>
          <a:prstGeom prst="rect">
            <a:avLst/>
          </a:prstGeom>
        </p:spPr>
        <p:txBody>
          <a:bodyPr bIns="45000" lIns="90000" rIns="90000" tIns="45000"/>
          <a:p>
            <a:endParaRPr/>
          </a:p>
        </p:txBody>
      </p:sp>
      <p:sp>
        <p:nvSpPr>
          <p:cNvPr id="4" name="PlaceHolder 5"/>
          <p:cNvSpPr>
            <a:spLocks noGrp="1"/>
          </p:cNvSpPr>
          <p:nvPr>
            <p:ph type="sldNum"/>
          </p:nvPr>
        </p:nvSpPr>
        <p:spPr>
          <a:xfrm>
            <a:off x="0" y="0"/>
            <a:ext cx="360" cy="360"/>
          </a:xfrm>
          <a:prstGeom prst="rect">
            <a:avLst/>
          </a:prstGeom>
        </p:spPr>
        <p:txBody>
          <a:bodyPr bIns="45000" lIns="90000" rIns="90000" tIns="45000"/>
          <a:p>
            <a:fld id="{C1518111-91A1-4151-B1F1-4121812151F1}" type="slidenum">
              <a:rPr lang="de-DE">
                <a:solidFill>
                  <a:srgbClr val="000000"/>
                </a:solidFill>
                <a:latin typeface="Calibri"/>
              </a:rPr>
              <a:t>&lt;Nummer&gt;</a:t>
            </a:fld>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 name="TextShape 1"/>
          <p:cNvSpPr txBox="1"/>
          <p:nvPr/>
        </p:nvSpPr>
        <p:spPr>
          <a:xfrm>
            <a:off x="457200" y="274680"/>
            <a:ext cx="8229240" cy="1142640"/>
          </a:xfrm>
          <a:prstGeom prst="rect">
            <a:avLst/>
          </a:prstGeom>
        </p:spPr>
        <p:txBody>
          <a:bodyPr anchor="ctr"/>
          <a:p>
            <a:r>
              <a:rPr lang="de-DE" sz="2200">
                <a:solidFill>
                  <a:srgbClr val="000000"/>
                </a:solidFill>
                <a:latin typeface="Calibri"/>
              </a:rPr>
              <a:t>Rückblick auf unsere Erfahrungen</a:t>
            </a:r>
            <a:endParaRPr/>
          </a:p>
        </p:txBody>
      </p:sp>
      <p:sp>
        <p:nvSpPr>
          <p:cNvPr id="38" name="TextShape 2"/>
          <p:cNvSpPr txBox="1"/>
          <p:nvPr/>
        </p:nvSpPr>
        <p:spPr>
          <a:xfrm>
            <a:off x="457200" y="1600200"/>
            <a:ext cx="8229240" cy="4525560"/>
          </a:xfrm>
          <a:prstGeom prst="rect">
            <a:avLst/>
          </a:prstGeom>
        </p:spPr>
        <p:txBody>
          <a:bodyPr/>
          <a:p>
            <a:r>
              <a:rPr b="1" lang="de-DE" sz="4000">
                <a:solidFill>
                  <a:srgbClr val="000000"/>
                </a:solidFill>
                <a:latin typeface="Calibri"/>
              </a:rPr>
              <a:t>„</a:t>
            </a:r>
            <a:r>
              <a:rPr b="1" lang="de-DE" sz="4000">
                <a:solidFill>
                  <a:srgbClr val="000000"/>
                </a:solidFill>
                <a:latin typeface="Calibri"/>
              </a:rPr>
              <a:t>Begegnung leben!“</a:t>
            </a:r>
            <a:endParaRPr/>
          </a:p>
        </p:txBody>
      </p:sp>
      <p:pic>
        <p:nvPicPr>
          <p:cNvPr descr="" id="39" name="Grafik 8"/>
          <p:cNvPicPr/>
          <p:nvPr/>
        </p:nvPicPr>
        <p:blipFill>
          <a:blip r:embed="rId1"/>
          <a:stretch>
            <a:fillRect/>
          </a:stretch>
        </p:blipFill>
        <p:spPr>
          <a:xfrm>
            <a:off x="5220000" y="404640"/>
            <a:ext cx="3345120" cy="6192360"/>
          </a:xfrm>
          <a:prstGeom prst="rect">
            <a:avLst/>
          </a:prstGeom>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 name="TextShape 1"/>
          <p:cNvSpPr txBox="1"/>
          <p:nvPr/>
        </p:nvSpPr>
        <p:spPr>
          <a:xfrm>
            <a:off x="457200" y="274680"/>
            <a:ext cx="8229240" cy="1142640"/>
          </a:xfrm>
          <a:prstGeom prst="rect">
            <a:avLst/>
          </a:prstGeom>
        </p:spPr>
        <p:txBody>
          <a:bodyPr anchor="ctr"/>
          <a:p>
            <a:pPr algn="ctr"/>
            <a:r>
              <a:rPr lang="de-DE" sz="2000">
                <a:solidFill>
                  <a:srgbClr val="000000"/>
                </a:solidFill>
                <a:latin typeface="Calibri"/>
              </a:rPr>
              <a:t>Auf dem langen Weg wird deutlich, wie sehr sich das kontinuierliche Gespräch und die Mühe, aufeinander zuzugehen sich lohnen: </a:t>
            </a:r>
            <a:r>
              <a:rPr lang="de-DE" sz="2000">
                <a:solidFill>
                  <a:srgbClr val="000000"/>
                </a:solidFill>
                <a:latin typeface="Calibri"/>
              </a:rPr>
              <a:t>
</a:t>
            </a:r>
            <a:r>
              <a:rPr b="1" lang="de-DE" sz="2000">
                <a:solidFill>
                  <a:srgbClr val="000000"/>
                </a:solidFill>
                <a:latin typeface="Calibri"/>
              </a:rPr>
              <a:t>Aufmerksam und Achtsam</a:t>
            </a:r>
            <a:endParaRPr/>
          </a:p>
        </p:txBody>
      </p:sp>
      <p:sp>
        <p:nvSpPr>
          <p:cNvPr id="57" name="TextShape 2"/>
          <p:cNvSpPr txBox="1"/>
          <p:nvPr/>
        </p:nvSpPr>
        <p:spPr>
          <a:xfrm>
            <a:off x="457200" y="1600200"/>
            <a:ext cx="8229240" cy="4525560"/>
          </a:xfrm>
          <a:prstGeom prst="rect">
            <a:avLst/>
          </a:prstGeom>
        </p:spPr>
        <p:txBody>
          <a:bodyPr/>
          <a:p>
            <a:endParaRPr/>
          </a:p>
          <a:p>
            <a:endParaRPr/>
          </a:p>
        </p:txBody>
      </p:sp>
      <p:pic>
        <p:nvPicPr>
          <p:cNvPr descr="" id="58" name="Grafik 3"/>
          <p:cNvPicPr/>
          <p:nvPr/>
        </p:nvPicPr>
        <p:blipFill>
          <a:blip r:embed="rId1"/>
          <a:stretch>
            <a:fillRect/>
          </a:stretch>
        </p:blipFill>
        <p:spPr>
          <a:xfrm>
            <a:off x="1475640" y="1628640"/>
            <a:ext cx="6264360" cy="468000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 name="TextShape 1"/>
          <p:cNvSpPr txBox="1"/>
          <p:nvPr/>
        </p:nvSpPr>
        <p:spPr>
          <a:xfrm>
            <a:off x="467640" y="260640"/>
            <a:ext cx="8229240" cy="1142640"/>
          </a:xfrm>
          <a:prstGeom prst="rect">
            <a:avLst/>
          </a:prstGeom>
        </p:spPr>
        <p:txBody>
          <a:bodyPr anchor="ctr"/>
          <a:p>
            <a:pPr algn="ctr"/>
            <a:r>
              <a:rPr lang="de-DE" sz="2200">
                <a:solidFill>
                  <a:srgbClr val="000000"/>
                </a:solidFill>
                <a:latin typeface="Calibri"/>
              </a:rPr>
              <a:t>Vertrauen wird nicht schnell geschaffen, </a:t>
            </a:r>
            <a:r>
              <a:rPr lang="de-DE" sz="2200">
                <a:solidFill>
                  <a:srgbClr val="000000"/>
                </a:solidFill>
                <a:latin typeface="Calibri"/>
              </a:rPr>
              <a:t>
</a:t>
            </a:r>
            <a:r>
              <a:rPr lang="de-DE" sz="2200">
                <a:solidFill>
                  <a:srgbClr val="000000"/>
                </a:solidFill>
                <a:latin typeface="Calibri"/>
              </a:rPr>
              <a:t>sondern braucht  Zeit, zu wachsen</a:t>
            </a:r>
            <a:r>
              <a:rPr lang="de-DE" sz="4400">
                <a:solidFill>
                  <a:srgbClr val="000000"/>
                </a:solidFill>
                <a:latin typeface="Calibri"/>
              </a:rPr>
              <a:t>.</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 name="TextShape 1"/>
          <p:cNvSpPr txBox="1"/>
          <p:nvPr/>
        </p:nvSpPr>
        <p:spPr>
          <a:xfrm>
            <a:off x="457200" y="274680"/>
            <a:ext cx="8229240" cy="777600"/>
          </a:xfrm>
          <a:prstGeom prst="rect">
            <a:avLst/>
          </a:prstGeom>
        </p:spPr>
        <p:txBody>
          <a:bodyPr anchor="ctr"/>
          <a:p>
            <a:pPr algn="ctr"/>
            <a:r>
              <a:rPr b="1" lang="de-DE" sz="2400">
                <a:solidFill>
                  <a:srgbClr val="000000"/>
                </a:solidFill>
                <a:latin typeface="Calibri"/>
              </a:rPr>
              <a:t>Dialog ist wie ein großes Familienfest der Kulturen und Religionen</a:t>
            </a:r>
            <a:endParaRPr/>
          </a:p>
        </p:txBody>
      </p:sp>
      <p:pic>
        <p:nvPicPr>
          <p:cNvPr descr="" id="61" name="Picture 3"/>
          <p:cNvPicPr/>
          <p:nvPr/>
        </p:nvPicPr>
        <p:blipFill>
          <a:blip r:embed="rId1"/>
          <a:stretch>
            <a:fillRect/>
          </a:stretch>
        </p:blipFill>
        <p:spPr>
          <a:xfrm>
            <a:off x="6804360" y="1412640"/>
            <a:ext cx="2160000" cy="4248000"/>
          </a:xfrm>
          <a:prstGeom prst="rect">
            <a:avLst/>
          </a:prstGeom>
        </p:spPr>
      </p:pic>
      <p:pic>
        <p:nvPicPr>
          <p:cNvPr descr="" id="62" name="Picture 4"/>
          <p:cNvPicPr/>
          <p:nvPr/>
        </p:nvPicPr>
        <p:blipFill>
          <a:blip r:embed="rId2"/>
          <a:stretch>
            <a:fillRect/>
          </a:stretch>
        </p:blipFill>
        <p:spPr>
          <a:xfrm>
            <a:off x="3996000" y="1412640"/>
            <a:ext cx="3096000" cy="4248000"/>
          </a:xfrm>
          <a:prstGeom prst="rect">
            <a:avLst/>
          </a:prstGeom>
        </p:spPr>
      </p:pic>
      <p:pic>
        <p:nvPicPr>
          <p:cNvPr descr="" id="63" name="Picture 5"/>
          <p:cNvPicPr/>
          <p:nvPr/>
        </p:nvPicPr>
        <p:blipFill>
          <a:blip r:embed="rId3"/>
          <a:stretch>
            <a:fillRect/>
          </a:stretch>
        </p:blipFill>
        <p:spPr>
          <a:xfrm>
            <a:off x="251640" y="3573000"/>
            <a:ext cx="3672000" cy="275400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 name="TextShape 1"/>
          <p:cNvSpPr txBox="1"/>
          <p:nvPr/>
        </p:nvSpPr>
        <p:spPr>
          <a:xfrm>
            <a:off x="457200" y="274680"/>
            <a:ext cx="8229240" cy="1142640"/>
          </a:xfrm>
          <a:prstGeom prst="rect">
            <a:avLst/>
          </a:prstGeom>
        </p:spPr>
        <p:txBody>
          <a:bodyPr anchor="ctr"/>
          <a:p>
            <a:pPr algn="ctr"/>
            <a:r>
              <a:rPr lang="de-DE" sz="4400">
                <a:solidFill>
                  <a:srgbClr val="000000"/>
                </a:solidFill>
                <a:latin typeface="Calibri"/>
              </a:rPr>
              <a:t>Begegnung leben! </a:t>
            </a:r>
            <a:endParaRPr/>
          </a:p>
        </p:txBody>
      </p:sp>
      <p:sp>
        <p:nvSpPr>
          <p:cNvPr id="41" name="TextShape 2"/>
          <p:cNvSpPr txBox="1"/>
          <p:nvPr/>
        </p:nvSpPr>
        <p:spPr>
          <a:xfrm>
            <a:off x="457200" y="1600200"/>
            <a:ext cx="8229240" cy="4525560"/>
          </a:xfrm>
          <a:prstGeom prst="rect">
            <a:avLst/>
          </a:prstGeom>
        </p:spPr>
        <p:txBody>
          <a:bodyPr/>
          <a:p>
            <a:pPr>
              <a:buFont typeface="Arial"/>
              <a:buChar char="•"/>
            </a:pPr>
            <a:r>
              <a:rPr lang="de-DE" sz="3200">
                <a:solidFill>
                  <a:srgbClr val="000000"/>
                </a:solidFill>
                <a:latin typeface="Calibri"/>
              </a:rPr>
              <a:t>Eineinhalb Tage hatten professionelle Vertreter der  Religionen und ganz normale Gläubige sich zusammengesetzt, miteinander beraten und einander erlebt. „ Es ist so spannend, miteinander  zu reden und einander kennen lernen zu können. Eine richtig beglückende Erfahrung!“ meinte eine Teilnehmerin.</a:t>
            </a:r>
            <a:endParaRPr/>
          </a:p>
          <a:p>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 name="TextShape 1"/>
          <p:cNvSpPr txBox="1"/>
          <p:nvPr/>
        </p:nvSpPr>
        <p:spPr>
          <a:xfrm>
            <a:off x="457200" y="274680"/>
            <a:ext cx="8229240" cy="1142640"/>
          </a:xfrm>
          <a:prstGeom prst="rect">
            <a:avLst/>
          </a:prstGeom>
        </p:spPr>
        <p:txBody>
          <a:bodyPr anchor="ctr"/>
          <a:p>
            <a:pPr algn="ctr"/>
            <a:r>
              <a:rPr lang="de-DE" sz="4400">
                <a:solidFill>
                  <a:srgbClr val="000000"/>
                </a:solidFill>
                <a:latin typeface="Calibri"/>
              </a:rPr>
              <a:t>Prof. Lähnemann</a:t>
            </a:r>
            <a:endParaRPr/>
          </a:p>
        </p:txBody>
      </p:sp>
      <p:sp>
        <p:nvSpPr>
          <p:cNvPr id="43" name="CustomShape 2"/>
          <p:cNvSpPr/>
          <p:nvPr/>
        </p:nvSpPr>
        <p:spPr>
          <a:xfrm>
            <a:off x="2286000" y="1859400"/>
            <a:ext cx="6030000" cy="4479480"/>
          </a:xfrm>
          <a:prstGeom prst="rect">
            <a:avLst/>
          </a:prstGeom>
        </p:spPr>
        <p:txBody>
          <a:bodyPr bIns="45000" lIns="90000" rIns="90000" tIns="45000"/>
          <a:p>
            <a:r>
              <a:rPr lang="de-DE" sz="2400">
                <a:solidFill>
                  <a:srgbClr val="000000"/>
                </a:solidFill>
                <a:latin typeface="Calibri"/>
              </a:rPr>
              <a:t>Schon im Einführungsvortrag betonte  Prof. Lähnemann, Initiator  der Nürnberger Gruppe „Religionen für den Frieden“, dass  die  Begegnung  der Menschen der eigentliche Türöffner für einen gemeinsamen Weg der Religionen sei.  Die drei wesentlichen Schritte im örtlichen Dialog seien Begegnung, Verständigung und Kooperation. „ Es ist ein Dialog von Kopf bis zum Fuss, die intellektuelle Verständigung gehöre ebenso dazu wie das Sich auf den Weg machen“. </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4" name="TextShape 1"/>
          <p:cNvSpPr txBox="1"/>
          <p:nvPr/>
        </p:nvSpPr>
        <p:spPr>
          <a:xfrm>
            <a:off x="457200" y="274680"/>
            <a:ext cx="8229240" cy="1785960"/>
          </a:xfrm>
          <a:prstGeom prst="rect">
            <a:avLst/>
          </a:prstGeom>
        </p:spPr>
        <p:txBody>
          <a:bodyPr anchor="ctr"/>
          <a:p>
            <a:pPr algn="ctr"/>
            <a:r>
              <a:rPr lang="de-DE">
                <a:solidFill>
                  <a:srgbClr val="000000"/>
                </a:solidFill>
                <a:latin typeface="Calibri"/>
              </a:rPr>
              <a:t>Die Teilnehmenden über 40 Christen und Muslime konnten selbst erleben, wie das Gespräch wirkte: Gegenseitig wurden die Konturen, Gemeinsamkeiten und Unterschiede, herausgearbeitet, auf keinen Fall verwischt oder undeutlich gemacht.  Der Dialog braucht überzeugte und überzeugende Vertreterinnen und Vertreter  des Glaubens, nur dann fühlt sich das Gegenüber wirklich ernst genommen.</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 name="TextShape 1"/>
          <p:cNvSpPr txBox="1"/>
          <p:nvPr/>
        </p:nvSpPr>
        <p:spPr>
          <a:xfrm>
            <a:off x="457200" y="274680"/>
            <a:ext cx="8229240" cy="2289960"/>
          </a:xfrm>
          <a:prstGeom prst="rect">
            <a:avLst/>
          </a:prstGeom>
        </p:spPr>
        <p:txBody>
          <a:bodyPr anchor="ctr"/>
          <a:p>
            <a:pPr algn="ctr"/>
            <a:r>
              <a:rPr lang="de-DE" sz="2200">
                <a:solidFill>
                  <a:srgbClr val="000000"/>
                </a:solidFill>
                <a:latin typeface="Calibri"/>
              </a:rPr>
              <a:t>Nach dem Abendgebet der Muslime, bei dem Christen beobachteten, wurde lange erklärt und nachgefragt, was Gesten und Inhalte bedeuteten.  „Es ist faszinierend, wie viele Sätze in den  Religionen dieselbe Bedeutung haben. – Das hätte auch ein Gebet von mir sein können.“  So ein Christ.  Unterschiede wurden freilich auch festgehalten:  Wie kann ein Gott gleichzeitig einer und drei sein. Das kann ich nicht verstehen!“ So ein Muslim.</a:t>
            </a:r>
            <a:r>
              <a:rPr lang="de-DE" sz="4400">
                <a:solidFill>
                  <a:srgbClr val="000000"/>
                </a:solidFill>
                <a:latin typeface="Calibri"/>
              </a:rPr>
              <a:t>
</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 name="TextShape 1"/>
          <p:cNvSpPr txBox="1"/>
          <p:nvPr/>
        </p:nvSpPr>
        <p:spPr>
          <a:xfrm>
            <a:off x="457200" y="274680"/>
            <a:ext cx="8229240" cy="2361960"/>
          </a:xfrm>
          <a:prstGeom prst="rect">
            <a:avLst/>
          </a:prstGeom>
        </p:spPr>
        <p:txBody>
          <a:bodyPr anchor="ctr"/>
          <a:p>
            <a:pPr algn="ctr"/>
            <a:r>
              <a:rPr lang="de-DE" sz="2000">
                <a:solidFill>
                  <a:srgbClr val="000000"/>
                </a:solidFill>
                <a:latin typeface="Calibri"/>
              </a:rPr>
              <a:t>In einer Podiumsdiskussion diskutierte die Redakteurin der Heilbronner Stimme, Bärbel Kistner, mit drei  Vertretern der Religionen:   Warum ist der Dialog so schwer? Abdulhamid Andreas Tittus stellte heraus: Die große Quelle für das Missverständnis der Religion ist die Unwissenheit der Menschen. Frau Gamze Güven, islamische Religionslehrerin an der Heilbronner Damm-Grundschule berichtete überzeugend von den Wirkungen auf die Schüler: „Unsere Kinder lernen, in Deutsch über ihre Religion zu sprechen. Das macht sie offen für das Gespräch und den Dialog.“</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 name="TextShape 1"/>
          <p:cNvSpPr txBox="1"/>
          <p:nvPr/>
        </p:nvSpPr>
        <p:spPr>
          <a:xfrm>
            <a:off x="457200" y="274680"/>
            <a:ext cx="8229240" cy="1929960"/>
          </a:xfrm>
          <a:prstGeom prst="rect">
            <a:avLst/>
          </a:prstGeom>
        </p:spPr>
        <p:txBody>
          <a:bodyPr anchor="ctr"/>
          <a:p>
            <a:pPr algn="ctr"/>
            <a:r>
              <a:rPr lang="de-DE" sz="2000">
                <a:solidFill>
                  <a:srgbClr val="000000"/>
                </a:solidFill>
                <a:latin typeface="Calibri"/>
              </a:rPr>
              <a:t>„</a:t>
            </a:r>
            <a:r>
              <a:rPr lang="de-DE" sz="2000">
                <a:solidFill>
                  <a:srgbClr val="000000"/>
                </a:solidFill>
                <a:latin typeface="Calibri"/>
              </a:rPr>
              <a:t>Es ist wichtig, Religion durch eine authentische Person zu unterrichten.“ Frau Güven sprach aus Ihrer Erfahrung, dass wirklich gefestigte Gläubige eher offen seien und den Dialog pflegen könnten.  Traditionelle, die ängstlich und unsicher sind, seien eher zurückhaltend im Gespräch.  Deswegen, so beschloss Pfarrer Salooja, sei die Ausdauer für die Begegnung so wichtig.  Man lernt auszuhalten, dass jemand anders ist und ihn in seinem Anderssein anzunehmen. </a:t>
            </a:r>
            <a:r>
              <a:rPr lang="de-DE" sz="2000">
                <a:solidFill>
                  <a:srgbClr val="000000"/>
                </a:solidFill>
                <a:latin typeface="Calibri"/>
              </a:rPr>
              <a:t>
</a:t>
            </a:r>
            <a:endParaRPr/>
          </a:p>
        </p:txBody>
      </p:sp>
      <p:pic>
        <p:nvPicPr>
          <p:cNvPr descr="" id="48" name="Picture 3"/>
          <p:cNvPicPr/>
          <p:nvPr/>
        </p:nvPicPr>
        <p:blipFill>
          <a:blip r:embed="rId1"/>
          <a:stretch>
            <a:fillRect/>
          </a:stretch>
        </p:blipFill>
        <p:spPr>
          <a:xfrm>
            <a:off x="3132000" y="2061000"/>
            <a:ext cx="5832360" cy="437400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 name="TextShape 1"/>
          <p:cNvSpPr txBox="1"/>
          <p:nvPr/>
        </p:nvSpPr>
        <p:spPr>
          <a:xfrm>
            <a:off x="457200" y="274680"/>
            <a:ext cx="8229240" cy="1142640"/>
          </a:xfrm>
          <a:prstGeom prst="rect">
            <a:avLst/>
          </a:prstGeom>
        </p:spPr>
        <p:txBody>
          <a:bodyPr anchor="ctr"/>
          <a:p>
            <a:pPr algn="ctr"/>
            <a:r>
              <a:rPr lang="de-DE" sz="2800">
                <a:solidFill>
                  <a:srgbClr val="000000"/>
                </a:solidFill>
                <a:latin typeface="Calibri"/>
              </a:rPr>
              <a:t>Drei Gruppen aus Stadt- und Landkreis berichteten aus verschiedenen Dialogprojekten:</a:t>
            </a:r>
            <a:endParaRPr/>
          </a:p>
        </p:txBody>
      </p:sp>
      <p:sp>
        <p:nvSpPr>
          <p:cNvPr id="50" name="TextShape 2"/>
          <p:cNvSpPr txBox="1"/>
          <p:nvPr/>
        </p:nvSpPr>
        <p:spPr>
          <a:xfrm>
            <a:off x="457200" y="1600200"/>
            <a:ext cx="3538440" cy="4525560"/>
          </a:xfrm>
          <a:prstGeom prst="rect">
            <a:avLst/>
          </a:prstGeom>
        </p:spPr>
        <p:txBody>
          <a:bodyPr/>
          <a:p>
            <a:r>
              <a:rPr lang="de-DE" sz="3200">
                <a:solidFill>
                  <a:srgbClr val="000000"/>
                </a:solidFill>
                <a:latin typeface="Calibri"/>
              </a:rPr>
              <a:t>aus </a:t>
            </a:r>
            <a:r>
              <a:rPr b="1" lang="de-DE" sz="3200">
                <a:solidFill>
                  <a:srgbClr val="000000"/>
                </a:solidFill>
                <a:latin typeface="Calibri"/>
              </a:rPr>
              <a:t>Obersulm-Affaltrach</a:t>
            </a:r>
            <a:r>
              <a:rPr lang="de-DE" sz="3200">
                <a:solidFill>
                  <a:srgbClr val="000000"/>
                </a:solidFill>
                <a:latin typeface="Calibri"/>
              </a:rPr>
              <a:t> wurde das interkulturelle Frauenfrühstück vorgestellt. Seit Jahren kommen Frauen zu verschiedenen Themen zusammen. In einem niederschwelligen Deutschkurs werden ganz praktisch Alltagssituation beim Einkaufen und auf Ämtern eingeübt. Muslimische Frauen zeigen ihre besonderen Gerichte. Am Breitenauer See pflegt man die Gemeinschaft und das Ankommen in der neuen Heimat. </a:t>
            </a:r>
            <a:endParaRPr/>
          </a:p>
          <a:p>
            <a:endParaRPr/>
          </a:p>
        </p:txBody>
      </p:sp>
      <p:pic>
        <p:nvPicPr>
          <p:cNvPr descr="" id="51" name="Picture 2"/>
          <p:cNvPicPr/>
          <p:nvPr/>
        </p:nvPicPr>
        <p:blipFill>
          <a:blip r:embed="rId1"/>
          <a:stretch>
            <a:fillRect/>
          </a:stretch>
        </p:blipFill>
        <p:spPr>
          <a:xfrm>
            <a:off x="4055400" y="1700640"/>
            <a:ext cx="5088240" cy="381600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 name="TextShape 1"/>
          <p:cNvSpPr txBox="1"/>
          <p:nvPr/>
        </p:nvSpPr>
        <p:spPr>
          <a:xfrm>
            <a:off x="4716000" y="274680"/>
            <a:ext cx="3970440" cy="2937960"/>
          </a:xfrm>
          <a:prstGeom prst="rect">
            <a:avLst/>
          </a:prstGeom>
        </p:spPr>
        <p:txBody>
          <a:bodyPr anchor="ctr"/>
          <a:p>
            <a:pPr algn="ctr"/>
            <a:r>
              <a:rPr lang="de-DE" sz="1600">
                <a:solidFill>
                  <a:srgbClr val="000000"/>
                </a:solidFill>
                <a:latin typeface="Calibri"/>
              </a:rPr>
              <a:t>In </a:t>
            </a:r>
            <a:r>
              <a:rPr b="1" lang="de-DE" sz="1600">
                <a:solidFill>
                  <a:srgbClr val="000000"/>
                </a:solidFill>
                <a:latin typeface="Calibri"/>
              </a:rPr>
              <a:t>Lauffen</a:t>
            </a:r>
            <a:r>
              <a:rPr lang="de-DE" sz="1600">
                <a:solidFill>
                  <a:srgbClr val="000000"/>
                </a:solidFill>
                <a:latin typeface="Calibri"/>
              </a:rPr>
              <a:t> haben sich ebenfalls engagierte Frauen selbst organisiert, um in gemeinsamen Gesprächen einander kennenzulernen Vertrauen zwischen den Religionen zu schaffen. Höhepunkt war eine gemeinsame Reise ins eindrucksvolle Istanbul. Besonders die gastfreundlichen türkischen Familie bleiben in Erinnerung.  </a:t>
            </a:r>
            <a:r>
              <a:rPr lang="de-DE" sz="1600">
                <a:solidFill>
                  <a:srgbClr val="000000"/>
                </a:solidFill>
                <a:latin typeface="Calibri"/>
              </a:rPr>
              <a:t>
</a:t>
            </a:r>
            <a:endParaRPr/>
          </a:p>
        </p:txBody>
      </p:sp>
      <p:sp>
        <p:nvSpPr>
          <p:cNvPr id="53" name="TextShape 2"/>
          <p:cNvSpPr txBox="1"/>
          <p:nvPr/>
        </p:nvSpPr>
        <p:spPr>
          <a:xfrm>
            <a:off x="4716000" y="3429000"/>
            <a:ext cx="3970440" cy="2696760"/>
          </a:xfrm>
          <a:prstGeom prst="rect">
            <a:avLst/>
          </a:prstGeom>
        </p:spPr>
        <p:txBody>
          <a:bodyPr/>
          <a:p>
            <a:r>
              <a:rPr lang="de-DE" sz="1600">
                <a:solidFill>
                  <a:srgbClr val="000000"/>
                </a:solidFill>
                <a:latin typeface="Calibri"/>
              </a:rPr>
              <a:t>	</a:t>
            </a:r>
            <a:r>
              <a:rPr lang="de-DE" sz="1600">
                <a:solidFill>
                  <a:srgbClr val="000000"/>
                </a:solidFill>
                <a:latin typeface="Calibri"/>
              </a:rPr>
              <a:t>Aus </a:t>
            </a:r>
            <a:r>
              <a:rPr b="1" lang="de-DE" sz="1600">
                <a:solidFill>
                  <a:srgbClr val="000000"/>
                </a:solidFill>
                <a:latin typeface="Calibri"/>
              </a:rPr>
              <a:t>Heilbronn</a:t>
            </a:r>
            <a:r>
              <a:rPr lang="de-DE" sz="1600">
                <a:solidFill>
                  <a:srgbClr val="000000"/>
                </a:solidFill>
                <a:latin typeface="Calibri"/>
              </a:rPr>
              <a:t> stellte sich der christlich-islamische Arbeitskreis vor. Die Intitiative verbindet eine Moschee, evangelische und katholische Gemeindeglieder  zu regelmäßigen thematischen Gesprächen und auch gemeinsamen Essen.</a:t>
            </a:r>
            <a:endParaRPr/>
          </a:p>
        </p:txBody>
      </p:sp>
      <p:pic>
        <p:nvPicPr>
          <p:cNvPr descr="" id="54" name="Picture 2"/>
          <p:cNvPicPr/>
          <p:nvPr/>
        </p:nvPicPr>
        <p:blipFill>
          <a:blip r:embed="rId1"/>
          <a:stretch>
            <a:fillRect/>
          </a:stretch>
        </p:blipFill>
        <p:spPr>
          <a:xfrm>
            <a:off x="323640" y="0"/>
            <a:ext cx="4320000" cy="3240000"/>
          </a:xfrm>
          <a:prstGeom prst="rect">
            <a:avLst/>
          </a:prstGeom>
        </p:spPr>
      </p:pic>
      <p:pic>
        <p:nvPicPr>
          <p:cNvPr descr="" id="55" name="Picture 3"/>
          <p:cNvPicPr/>
          <p:nvPr/>
        </p:nvPicPr>
        <p:blipFill>
          <a:blip r:embed="rId2"/>
          <a:stretch>
            <a:fillRect/>
          </a:stretch>
        </p:blipFill>
        <p:spPr>
          <a:xfrm>
            <a:off x="2411640" y="2565000"/>
            <a:ext cx="2916000" cy="3888000"/>
          </a:xfrm>
          <a:prstGeom prst="rect">
            <a:avLst/>
          </a:prstGeom>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